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7" r:id="rId2"/>
    <p:sldId id="258" r:id="rId3"/>
    <p:sldId id="259" r:id="rId4"/>
    <p:sldId id="260" r:id="rId5"/>
    <p:sldId id="265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2FA416-540F-86E4-C2D8-81D0B4E0D25B}" v="600" dt="2020-05-31T18:16:59.0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21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466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0157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703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6494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19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490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33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34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5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321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23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08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9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47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5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1FFF7873-0DD0-4FEA-8FE9-8DD8AEA431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82284447-B84C-4C3B-98EA-03E44DB755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93F3C01-D8BF-4F27-9005-C0C5CFC7B5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16" r="23808"/>
          <a:stretch/>
        </p:blipFill>
        <p:spPr>
          <a:xfrm>
            <a:off x="1" y="10"/>
            <a:ext cx="7552944" cy="6857990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4140E084-3765-4F4D-AD43-DDB4399699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08202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D2CF979-0F0E-4E68-A483-DBF0A635F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99A2A3-7EB2-4034-875E-595908481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Српски језик</a:t>
            </a:r>
            <a:r>
              <a:rPr lang="en-US" dirty="0"/>
              <a:t/>
            </a:r>
            <a:br>
              <a:rPr lang="en-US" dirty="0"/>
            </a:br>
            <a:r>
              <a:rPr lang="en-US"/>
              <a:t>први разред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15E4F12E-3E11-49D3-AF86-3EA90C2CA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3842" y="2395846"/>
            <a:ext cx="4473561" cy="38525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Аутор</a:t>
            </a:r>
            <a:r>
              <a:rPr lang="en-US" sz="1800" dirty="0"/>
              <a:t>: </a:t>
            </a:r>
            <a:r>
              <a:rPr lang="en-US" sz="1800" dirty="0" err="1"/>
              <a:t>Биљана</a:t>
            </a:r>
            <a:r>
              <a:rPr lang="en-US" sz="1800" dirty="0"/>
              <a:t> </a:t>
            </a:r>
            <a:r>
              <a:rPr lang="sr-Cyrl-RS" sz="1800" dirty="0"/>
              <a:t>Б</a:t>
            </a:r>
            <a:r>
              <a:rPr lang="en-US" sz="1800" dirty="0" err="1" smtClean="0"/>
              <a:t>ајчетић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A9C15D4-2EE7-4D05-B87C-91D1F3B960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4ED7B0FB-9654-4441-9545-02D458B686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B94C57-FDF3-45A3-9D1F-904523D79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04871D-1078-44C2-BA45-8051C2575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</p:spPr>
        <p:txBody>
          <a:bodyPr>
            <a:normAutofit/>
          </a:bodyPr>
          <a:lstStyle/>
          <a:p>
            <a:pPr algn="l"/>
            <a:r>
              <a:rPr lang="en-US" sz="4400"/>
              <a:t>Циљеви часа: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5A55E0-3DAA-4E2E-BFA0-021A8D9D0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008" y="1193576"/>
            <a:ext cx="6576591" cy="44708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b="1" dirty="0" err="1"/>
              <a:t>Поступно</a:t>
            </a:r>
            <a:r>
              <a:rPr lang="en-US" b="1" dirty="0"/>
              <a:t> </a:t>
            </a:r>
            <a:r>
              <a:rPr lang="en-US" b="1" dirty="0" err="1"/>
              <a:t>увођење</a:t>
            </a:r>
            <a:r>
              <a:rPr lang="en-US" b="1" dirty="0"/>
              <a:t> </a:t>
            </a:r>
            <a:r>
              <a:rPr lang="en-US" b="1" dirty="0" err="1"/>
              <a:t>ученика</a:t>
            </a:r>
            <a:r>
              <a:rPr lang="en-US" b="1" dirty="0"/>
              <a:t> у </a:t>
            </a:r>
            <a:r>
              <a:rPr lang="en-US" b="1" dirty="0" err="1"/>
              <a:t>доживљавање</a:t>
            </a:r>
            <a:r>
              <a:rPr lang="en-US" b="1" dirty="0"/>
              <a:t> и </a:t>
            </a:r>
            <a:r>
              <a:rPr lang="en-US" b="1" dirty="0" err="1"/>
              <a:t>разумевање</a:t>
            </a:r>
            <a:r>
              <a:rPr lang="en-US" b="1" dirty="0"/>
              <a:t> </a:t>
            </a:r>
            <a:r>
              <a:rPr lang="en-US" b="1" dirty="0" err="1"/>
              <a:t>басне</a:t>
            </a:r>
            <a:r>
              <a:rPr lang="en-US" b="1" dirty="0"/>
              <a:t>. </a:t>
            </a:r>
            <a:r>
              <a:rPr lang="en-US" b="1" dirty="0" err="1"/>
              <a:t>Успостављање</a:t>
            </a:r>
            <a:r>
              <a:rPr lang="en-US" b="1" dirty="0"/>
              <a:t> </a:t>
            </a:r>
            <a:r>
              <a:rPr lang="en-US" b="1" dirty="0" err="1"/>
              <a:t>паралелизма</a:t>
            </a:r>
            <a:r>
              <a:rPr lang="en-US" b="1" dirty="0"/>
              <a:t> </a:t>
            </a:r>
            <a:r>
              <a:rPr lang="en-US" b="1" dirty="0" err="1"/>
              <a:t>између</a:t>
            </a:r>
            <a:r>
              <a:rPr lang="en-US" b="1" dirty="0"/>
              <a:t> </a:t>
            </a:r>
            <a:r>
              <a:rPr lang="en-US" b="1" dirty="0" err="1"/>
              <a:t>света</a:t>
            </a:r>
            <a:r>
              <a:rPr lang="en-US" b="1" dirty="0"/>
              <a:t> </a:t>
            </a:r>
            <a:r>
              <a:rPr lang="en-US" b="1" dirty="0" err="1"/>
              <a:t>одраслих</a:t>
            </a:r>
            <a:r>
              <a:rPr lang="en-US" b="1" dirty="0"/>
              <a:t> и </a:t>
            </a:r>
            <a:r>
              <a:rPr lang="en-US" b="1" dirty="0" err="1"/>
              <a:t>света</a:t>
            </a:r>
            <a:r>
              <a:rPr lang="en-US" b="1" dirty="0"/>
              <a:t> </a:t>
            </a:r>
            <a:r>
              <a:rPr lang="en-US" b="1" dirty="0" err="1"/>
              <a:t>животиња</a:t>
            </a:r>
            <a:r>
              <a:rPr lang="en-US" b="1" dirty="0"/>
              <a:t>.</a:t>
            </a:r>
            <a:endParaRPr lang="en-US" dirty="0"/>
          </a:p>
          <a:p>
            <a:pPr marL="0" indent="0">
              <a:buNone/>
            </a:pPr>
            <a:r>
              <a:rPr lang="en-US" b="1" dirty="0" err="1"/>
              <a:t>Развијање</a:t>
            </a:r>
            <a:r>
              <a:rPr lang="en-US" b="1" dirty="0"/>
              <a:t> </a:t>
            </a:r>
            <a:r>
              <a:rPr lang="en-US" b="1" dirty="0" err="1"/>
              <a:t>код</a:t>
            </a:r>
            <a:r>
              <a:rPr lang="en-US" b="1" dirty="0"/>
              <a:t> </a:t>
            </a:r>
            <a:r>
              <a:rPr lang="en-US" b="1" dirty="0" err="1"/>
              <a:t>ученика</a:t>
            </a:r>
            <a:r>
              <a:rPr lang="en-US" b="1" dirty="0"/>
              <a:t> </a:t>
            </a:r>
            <a:r>
              <a:rPr lang="en-US" b="1" dirty="0" err="1"/>
              <a:t>интересовања</a:t>
            </a:r>
            <a:r>
              <a:rPr lang="en-US" b="1" dirty="0"/>
              <a:t> </a:t>
            </a:r>
            <a:r>
              <a:rPr lang="en-US" b="1" dirty="0" err="1"/>
              <a:t>за</a:t>
            </a:r>
            <a:r>
              <a:rPr lang="en-US" b="1" dirty="0"/>
              <a:t> </a:t>
            </a:r>
            <a:r>
              <a:rPr lang="en-US" b="1" dirty="0" err="1"/>
              <a:t>басне</a:t>
            </a:r>
            <a:r>
              <a:rPr lang="en-US" b="1" dirty="0"/>
              <a:t> </a:t>
            </a:r>
            <a:r>
              <a:rPr lang="en-US" b="1" dirty="0" err="1"/>
              <a:t>за</a:t>
            </a:r>
            <a:r>
              <a:rPr lang="en-US" b="1" dirty="0"/>
              <a:t> </a:t>
            </a:r>
            <a:r>
              <a:rPr lang="en-US" b="1" dirty="0" err="1"/>
              <a:t>децу</a:t>
            </a:r>
            <a:r>
              <a:rPr lang="en-US" b="1" dirty="0"/>
              <a:t>. </a:t>
            </a:r>
            <a:r>
              <a:rPr lang="en-US" b="1" dirty="0" err="1"/>
              <a:t>Неговање</a:t>
            </a:r>
            <a:r>
              <a:rPr lang="en-US" b="1" dirty="0"/>
              <a:t> </a:t>
            </a:r>
            <a:r>
              <a:rPr lang="en-US" b="1" dirty="0" err="1"/>
              <a:t>радозналости</a:t>
            </a:r>
            <a:r>
              <a:rPr lang="en-US" b="1" dirty="0"/>
              <a:t>, </a:t>
            </a:r>
            <a:r>
              <a:rPr lang="en-US" b="1" dirty="0" err="1"/>
              <a:t>маштовитости</a:t>
            </a:r>
            <a:r>
              <a:rPr lang="en-US" b="1" dirty="0"/>
              <a:t> и </a:t>
            </a:r>
            <a:r>
              <a:rPr lang="en-US" b="1" dirty="0" err="1"/>
              <a:t>стваралаштва</a:t>
            </a:r>
            <a:r>
              <a:rPr lang="en-US" b="1" dirty="0"/>
              <a:t> </a:t>
            </a:r>
            <a:r>
              <a:rPr lang="en-US" b="1" dirty="0" err="1"/>
              <a:t>код</a:t>
            </a:r>
            <a:r>
              <a:rPr lang="en-US" b="1" dirty="0"/>
              <a:t> </a:t>
            </a:r>
            <a:r>
              <a:rPr lang="en-US" b="1" dirty="0" err="1"/>
              <a:t>деце</a:t>
            </a:r>
            <a:r>
              <a:rPr lang="en-US" b="1" dirty="0"/>
              <a:t>. </a:t>
            </a:r>
            <a:r>
              <a:rPr lang="en-US" b="1" dirty="0" err="1"/>
              <a:t>Увиђање</a:t>
            </a:r>
            <a:r>
              <a:rPr lang="en-US" b="1" dirty="0"/>
              <a:t> </a:t>
            </a:r>
            <a:r>
              <a:rPr lang="en-US" b="1" dirty="0" err="1"/>
              <a:t>поучности</a:t>
            </a:r>
            <a:r>
              <a:rPr lang="en-US" b="1" dirty="0"/>
              <a:t> </a:t>
            </a:r>
            <a:r>
              <a:rPr lang="en-US" b="1" dirty="0" err="1"/>
              <a:t>басни</a:t>
            </a:r>
            <a:r>
              <a:rPr lang="en-US" b="1" dirty="0"/>
              <a:t>.</a:t>
            </a:r>
            <a:endParaRPr lang="en-US" dirty="0"/>
          </a:p>
          <a:p>
            <a:pPr marL="0" indent="0">
              <a:buNone/>
            </a:pPr>
            <a:r>
              <a:rPr lang="en-US" b="1" dirty="0" err="1"/>
              <a:t>Подстицање</a:t>
            </a:r>
            <a:r>
              <a:rPr lang="en-US" b="1" dirty="0"/>
              <a:t> и </a:t>
            </a:r>
            <a:r>
              <a:rPr lang="en-US" b="1" dirty="0" err="1"/>
              <a:t>неговање</a:t>
            </a:r>
            <a:r>
              <a:rPr lang="en-US" b="1" dirty="0"/>
              <a:t> </a:t>
            </a:r>
            <a:r>
              <a:rPr lang="en-US" b="1" dirty="0" err="1"/>
              <a:t>ученичких</a:t>
            </a:r>
            <a:r>
              <a:rPr lang="en-US" b="1" dirty="0"/>
              <a:t> </a:t>
            </a:r>
            <a:r>
              <a:rPr lang="en-US" b="1" dirty="0" err="1"/>
              <a:t>способности</a:t>
            </a:r>
            <a:r>
              <a:rPr lang="en-US" b="1" dirty="0"/>
              <a:t> </a:t>
            </a:r>
            <a:r>
              <a:rPr lang="en-US" b="1" dirty="0" err="1"/>
              <a:t>опажања</a:t>
            </a:r>
            <a:r>
              <a:rPr lang="en-US" b="1" dirty="0"/>
              <a:t>, </a:t>
            </a:r>
            <a:r>
              <a:rPr lang="en-US" b="1" dirty="0" err="1"/>
              <a:t>усменог</a:t>
            </a:r>
            <a:r>
              <a:rPr lang="en-US" b="1" dirty="0"/>
              <a:t> </a:t>
            </a:r>
            <a:r>
              <a:rPr lang="en-US" b="1" dirty="0" err="1"/>
              <a:t>изражавања</a:t>
            </a:r>
            <a:r>
              <a:rPr lang="en-US" b="1" dirty="0"/>
              <a:t>, </a:t>
            </a:r>
            <a:r>
              <a:rPr lang="en-US" b="1" dirty="0" err="1"/>
              <a:t>анализе</a:t>
            </a:r>
            <a:r>
              <a:rPr lang="en-US" b="1" dirty="0"/>
              <a:t> и </a:t>
            </a:r>
            <a:r>
              <a:rPr lang="en-US" b="1" dirty="0" err="1"/>
              <a:t>синтезе</a:t>
            </a:r>
            <a:r>
              <a:rPr lang="en-US" b="1" dirty="0"/>
              <a:t>, </a:t>
            </a:r>
            <a:r>
              <a:rPr lang="en-US" b="1" dirty="0" err="1"/>
              <a:t>упоређивања</a:t>
            </a:r>
            <a:r>
              <a:rPr lang="en-US" b="1" dirty="0"/>
              <a:t> и </a:t>
            </a:r>
            <a:r>
              <a:rPr lang="en-US" b="1" dirty="0" err="1"/>
              <a:t>доказивања</a:t>
            </a:r>
            <a:r>
              <a:rPr lang="en-US" b="1" dirty="0"/>
              <a:t>. </a:t>
            </a:r>
            <a:r>
              <a:rPr lang="en-US" b="1" dirty="0" err="1"/>
              <a:t>Развијање</a:t>
            </a:r>
            <a:r>
              <a:rPr lang="en-US" b="1" dirty="0"/>
              <a:t> </a:t>
            </a:r>
            <a:r>
              <a:rPr lang="en-US" b="1" dirty="0" err="1"/>
              <a:t>љубави</a:t>
            </a:r>
            <a:r>
              <a:rPr lang="en-US" b="1" dirty="0"/>
              <a:t> </a:t>
            </a:r>
            <a:r>
              <a:rPr lang="en-US" b="1" dirty="0" err="1"/>
              <a:t>према</a:t>
            </a:r>
            <a:r>
              <a:rPr lang="en-US" b="1" dirty="0"/>
              <a:t> </a:t>
            </a:r>
            <a:r>
              <a:rPr lang="en-US" b="1" dirty="0" err="1"/>
              <a:t>изражајном</a:t>
            </a:r>
            <a:r>
              <a:rPr lang="en-US" b="1" dirty="0"/>
              <a:t> </a:t>
            </a:r>
            <a:r>
              <a:rPr lang="en-US" b="1" dirty="0" err="1"/>
              <a:t>казивању</a:t>
            </a:r>
            <a:r>
              <a:rPr lang="en-US" b="1" dirty="0"/>
              <a:t> </a:t>
            </a:r>
            <a:r>
              <a:rPr lang="en-US" b="1" dirty="0" err="1"/>
              <a:t>басни</a:t>
            </a:r>
            <a:r>
              <a:rPr lang="en-US" b="1" dirty="0"/>
              <a:t>.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AEBDF1A-221A-4497-BBA9-57A70D161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1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3A9C15D4-2EE7-4D05-B87C-91D1F3B960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xmlns="" id="{4ED7B0FB-9654-4441-9545-02D458B686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xmlns="" id="{7BB94C57-FDF3-45A3-9D1F-904523D79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7D63B9-32D1-4BB8-9393-AEC9180D0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</p:spPr>
        <p:txBody>
          <a:bodyPr>
            <a:normAutofit/>
          </a:bodyPr>
          <a:lstStyle/>
          <a:p>
            <a:pPr algn="l"/>
            <a:endParaRPr lang="en-US" sz="4400" dirty="0"/>
          </a:p>
          <a:p>
            <a:r>
              <a:rPr lang="sr-Cyrl-RS" b="1" dirty="0">
                <a:ea typeface="+mj-lt"/>
                <a:cs typeface="+mj-lt"/>
              </a:rPr>
              <a:t>И</a:t>
            </a:r>
            <a:r>
              <a:rPr lang="en-US" b="1" dirty="0" err="1" smtClean="0">
                <a:ea typeface="+mj-lt"/>
                <a:cs typeface="+mj-lt"/>
              </a:rPr>
              <a:t>сходи</a:t>
            </a:r>
            <a:r>
              <a:rPr lang="sr-Cyrl-RS" b="1" dirty="0" smtClean="0">
                <a:ea typeface="+mj-lt"/>
                <a:cs typeface="+mj-lt"/>
              </a:rPr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0A6077-5BB1-49A4-A288-4E4213AE1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008" y="1193576"/>
            <a:ext cx="6576591" cy="44708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ea typeface="+mn-lt"/>
                <a:cs typeface="+mn-lt"/>
              </a:rPr>
              <a:t>Ученик је у стању да активно слуша, чита и разуме садржај басне.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AEBDF1A-221A-4497-BBA9-57A70D161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7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3A9C15D4-2EE7-4D05-B87C-91D1F3B960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xmlns="" id="{4ED7B0FB-9654-4441-9545-02D458B686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xmlns="" id="{7BB94C57-FDF3-45A3-9D1F-904523D79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EB7309-C007-4C77-BD0E-E18560CC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63" y="1419900"/>
            <a:ext cx="3217813" cy="4018201"/>
          </a:xfrm>
        </p:spPr>
        <p:txBody>
          <a:bodyPr>
            <a:normAutofit/>
          </a:bodyPr>
          <a:lstStyle/>
          <a:p>
            <a:pPr algn="l"/>
            <a:endParaRPr lang="en-US" sz="4400" dirty="0"/>
          </a:p>
          <a:p>
            <a:r>
              <a:rPr lang="sr-Cyrl-RS" b="1" dirty="0">
                <a:ea typeface="+mj-lt"/>
                <a:cs typeface="+mj-lt"/>
              </a:rPr>
              <a:t>О</a:t>
            </a:r>
            <a:r>
              <a:rPr lang="hr" b="1" dirty="0" smtClean="0">
                <a:ea typeface="+mj-lt"/>
                <a:cs typeface="+mj-lt"/>
              </a:rPr>
              <a:t>бразовни </a:t>
            </a:r>
            <a:r>
              <a:rPr lang="hr" b="1" dirty="0">
                <a:ea typeface="+mj-lt"/>
                <a:cs typeface="+mj-lt"/>
              </a:rPr>
              <a:t>стандард</a:t>
            </a:r>
            <a:r>
              <a:rPr lang="en-US" b="1" dirty="0" smtClean="0">
                <a:ea typeface="+mj-lt"/>
                <a:cs typeface="+mj-lt"/>
              </a:rPr>
              <a:t>и</a:t>
            </a:r>
            <a:r>
              <a:rPr lang="sr-Cyrl-RS" b="1" dirty="0" smtClean="0">
                <a:ea typeface="+mj-lt"/>
                <a:cs typeface="+mj-lt"/>
              </a:rPr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8609F6-CE2A-46A9-97A4-8A84DD600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008" y="1193576"/>
            <a:ext cx="6576591" cy="44708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">
                <a:ea typeface="+mn-lt"/>
                <a:cs typeface="+mn-lt"/>
              </a:rPr>
              <a:t>1СЈ.1.2.1; 1СЈ.1.2.5; 1СЈ.1.2.6; 1СЈ.1.2.8; 1СЈ.1.5.3; 1СЈ.2.2.1; 1СЈ.2.2.9; 1СЈ.2.2.10; 1СЈ.2.5.4.</a:t>
            </a:r>
            <a:endParaRPr lang="en-US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xmlns="" id="{6AEBDF1A-221A-4497-BBA9-57A70D161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Уводне активности одвијале су се путем видео часа (путем </a:t>
            </a:r>
            <a:r>
              <a:rPr lang="sr-Cyrl-RS" dirty="0" smtClean="0"/>
              <a:t>апликације </a:t>
            </a:r>
            <a:r>
              <a:rPr lang="sr-Latn-RS" dirty="0" smtClean="0"/>
              <a:t>Messenger</a:t>
            </a:r>
            <a:r>
              <a:rPr lang="sr-Cyrl-RS" dirty="0" smtClean="0"/>
              <a:t>).</a:t>
            </a:r>
            <a:endParaRPr lang="sr-Cyrl-RS" dirty="0" smtClean="0"/>
          </a:p>
          <a:p>
            <a:r>
              <a:rPr lang="sr-Cyrl-RS" dirty="0" smtClean="0"/>
              <a:t>Ученици су упућени да обнове своје знање о </a:t>
            </a:r>
            <a:r>
              <a:rPr lang="sr-Cyrl-RS" dirty="0" smtClean="0"/>
              <a:t>Доситеју </a:t>
            </a:r>
            <a:r>
              <a:rPr lang="sr-Cyrl-RS" dirty="0" smtClean="0"/>
              <a:t>Обрадовићу 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   ( </a:t>
            </a:r>
            <a:r>
              <a:rPr lang="en-US" dirty="0" smtClean="0"/>
              <a:t>“</a:t>
            </a:r>
            <a:r>
              <a:rPr lang="sr-Cyrl-RS" dirty="0" smtClean="0"/>
              <a:t>Знамените личности“,час креиран у дигиталном алату</a:t>
            </a:r>
            <a:r>
              <a:rPr lang="en-US" dirty="0" smtClean="0"/>
              <a:t> </a:t>
            </a:r>
            <a:r>
              <a:rPr lang="en-US" dirty="0" err="1" smtClean="0"/>
              <a:t>Thinglink</a:t>
            </a:r>
            <a:r>
              <a:rPr lang="sr-Cyrl-RS" dirty="0" smtClean="0"/>
              <a:t> 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 smtClean="0"/>
              <a:t>Ученици су, кроз разговор, обновили своје знање о баснама.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dirty="0" smtClean="0"/>
              <a:t>Ученици су упућени да на блогу „Весела сваштарка“ (чији сам аутор) пронађу пост  „Доситеј Обрадовић, басне“ и да следе </a:t>
            </a:r>
            <a:r>
              <a:rPr lang="sr-Cyrl-RS" dirty="0" smtClean="0"/>
              <a:t>упутства </a:t>
            </a:r>
            <a:r>
              <a:rPr lang="sr-Cyrl-RS" dirty="0" smtClean="0"/>
              <a:t>и откривају садржаје. Дигитални алат </a:t>
            </a:r>
            <a:r>
              <a:rPr lang="en-US" dirty="0" smtClean="0"/>
              <a:t>genially </a:t>
            </a:r>
            <a:r>
              <a:rPr lang="sr-Cyrl-RS" dirty="0" smtClean="0"/>
              <a:t>( у ком је креиран садржај) им је познат и веома им је занимљив тако да очекују занимљив рад.</a:t>
            </a:r>
          </a:p>
          <a:p>
            <a:pPr>
              <a:buFont typeface="Wingdings" panose="05000000000000000000" pitchFamily="2" charset="2"/>
              <a:buChar char="Ø"/>
            </a:pP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18892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2052095-6D4E-412C-BDAD-22612DA69D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8606ADE0-AB1F-4565-8DAA-F903895725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02CC7E2-B11F-445B-A1BF-80B9D4F24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5" y="1490168"/>
            <a:ext cx="6909479" cy="3886581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F77F438-9D32-4287-9708-0AC36FEBC9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576C4E24-38D9-4A66-8635-18698B6B5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3917" y="1116262"/>
            <a:ext cx="3294619" cy="51321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r-Cyrl-RS" sz="1800" dirty="0" smtClean="0"/>
              <a:t>Ученици могу да </a:t>
            </a:r>
          </a:p>
          <a:p>
            <a:pPr>
              <a:buFontTx/>
              <a:buChar char="-"/>
            </a:pPr>
            <a:r>
              <a:rPr lang="sr-Cyrl-RS" sz="1800" dirty="0"/>
              <a:t>п</a:t>
            </a:r>
            <a:r>
              <a:rPr lang="sr-Cyrl-RS" sz="1800" dirty="0" smtClean="0"/>
              <a:t>рочитају басну</a:t>
            </a:r>
          </a:p>
          <a:p>
            <a:pPr>
              <a:buFontTx/>
              <a:buChar char="-"/>
            </a:pPr>
            <a:r>
              <a:rPr lang="sr-Cyrl-RS" sz="1800" dirty="0"/>
              <a:t>о</a:t>
            </a:r>
            <a:r>
              <a:rPr lang="sr-Cyrl-RS" sz="1800" dirty="0" smtClean="0"/>
              <a:t>дслушају звучни запис интерпретативног читања басне (</a:t>
            </a:r>
            <a:r>
              <a:rPr lang="sr-Latn-RS" dirty="0" smtClean="0"/>
              <a:t>youtube</a:t>
            </a:r>
            <a:r>
              <a:rPr lang="sr-Cyrl-RS" dirty="0" smtClean="0"/>
              <a:t>)</a:t>
            </a:r>
            <a:endParaRPr lang="sr-Cyrl-RS" sz="1800" dirty="0" smtClean="0"/>
          </a:p>
          <a:p>
            <a:pPr>
              <a:buFontTx/>
              <a:buChar char="-"/>
            </a:pPr>
            <a:r>
              <a:rPr lang="sr-Cyrl-RS" sz="1800" dirty="0"/>
              <a:t>п</a:t>
            </a:r>
            <a:r>
              <a:rPr lang="sr-Cyrl-RS" sz="1800" dirty="0" smtClean="0"/>
              <a:t>рочитају запис о басни</a:t>
            </a:r>
          </a:p>
          <a:p>
            <a:pPr>
              <a:buFontTx/>
              <a:buChar char="-"/>
            </a:pPr>
            <a:r>
              <a:rPr lang="sr-Cyrl-RS" sz="1800" dirty="0"/>
              <a:t>с</a:t>
            </a:r>
            <a:r>
              <a:rPr lang="sr-Cyrl-RS" sz="1800" dirty="0" smtClean="0"/>
              <a:t>ложе слагалицу (</a:t>
            </a:r>
            <a:r>
              <a:rPr lang="sr-Latn-RS" dirty="0" smtClean="0"/>
              <a:t>www.jigsawplanet.com</a:t>
            </a:r>
            <a:r>
              <a:rPr lang="sr-Cyrl-RS" dirty="0" smtClean="0"/>
              <a:t>)</a:t>
            </a:r>
            <a:endParaRPr lang="sr-Cyrl-RS" sz="1800" dirty="0" smtClean="0"/>
          </a:p>
          <a:p>
            <a:pPr>
              <a:buFontTx/>
              <a:buChar char="-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3878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A06B557-C917-4CB5-B59D-7767046B3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2732" y="914400"/>
            <a:ext cx="4513262" cy="4618255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677334" y="1223493"/>
            <a:ext cx="3854528" cy="4138025"/>
          </a:xfrm>
        </p:spPr>
        <p:txBody>
          <a:bodyPr>
            <a:normAutofit/>
          </a:bodyPr>
          <a:lstStyle/>
          <a:p>
            <a:pPr lvl="0">
              <a:buClr>
                <a:srgbClr val="90C226"/>
              </a:buClr>
            </a:pPr>
            <a:r>
              <a:rPr lang="sr-Cyrl-R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Ученици могу да </a:t>
            </a:r>
          </a:p>
          <a:p>
            <a:pPr marL="342900" lvl="0" indent="-342900">
              <a:buClr>
                <a:srgbClr val="90C226"/>
              </a:buClr>
              <a:buFontTx/>
              <a:buChar char="-"/>
            </a:pPr>
            <a:r>
              <a:rPr lang="sr-Cyrl-R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прочитају басну</a:t>
            </a:r>
          </a:p>
          <a:p>
            <a:pPr marL="342900" lvl="0" indent="-342900">
              <a:buClr>
                <a:srgbClr val="90C226"/>
              </a:buClr>
              <a:buFontTx/>
              <a:buChar char="-"/>
            </a:pPr>
            <a:r>
              <a:rPr lang="sr-Cyrl-R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одслушају звучни запис интерпретативног читања </a:t>
            </a:r>
            <a:r>
              <a:rPr lang="sr-Cyrl-R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басне (</a:t>
            </a:r>
            <a:r>
              <a:rPr lang="sr-Latn-R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youtube</a:t>
            </a:r>
            <a:r>
              <a:rPr lang="sr-Cyrl-R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endParaRPr lang="sr-Cyrl-RS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buClr>
                <a:srgbClr val="90C226"/>
              </a:buClr>
              <a:buFontTx/>
              <a:buChar char="-"/>
            </a:pPr>
            <a:r>
              <a:rPr lang="sr-Cyrl-R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прочитају запис о басни</a:t>
            </a:r>
          </a:p>
          <a:p>
            <a:pPr marL="342900" lvl="0" indent="-342900">
              <a:buClr>
                <a:srgbClr val="90C226"/>
              </a:buClr>
              <a:buFontTx/>
              <a:buChar char="-"/>
            </a:pPr>
            <a:r>
              <a:rPr lang="sr-Cyrl-R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сложе </a:t>
            </a:r>
            <a:r>
              <a:rPr lang="sr-Cyrl-R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слагалицу (</a:t>
            </a:r>
            <a:r>
              <a:rPr lang="sr-Latn-R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www.jigsawplanet.com</a:t>
            </a:r>
            <a:r>
              <a:rPr lang="sr-Cyrl-R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</a:p>
          <a:p>
            <a:pPr marL="342900" lvl="0" indent="-342900">
              <a:buClr>
                <a:srgbClr val="90C226"/>
              </a:buClr>
              <a:buFontTx/>
              <a:buChar char="-"/>
            </a:pPr>
            <a:r>
              <a:rPr lang="sr-Cyrl-R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</a:t>
            </a:r>
            <a:r>
              <a:rPr lang="sr-Cyrl-R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зврше самопроцену наученог решавајући кратак квиз (</a:t>
            </a:r>
            <a:r>
              <a:rPr lang="sr-Latn-R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learningapps</a:t>
            </a:r>
            <a:r>
              <a:rPr lang="sr-Cyrl-R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</a:p>
          <a:p>
            <a:pPr marL="342900" lvl="0" indent="-342900">
              <a:buClr>
                <a:srgbClr val="90C226"/>
              </a:buClr>
              <a:buFontTx/>
              <a:buChar char="-"/>
            </a:pPr>
            <a:endParaRPr lang="sr-Cyrl-RS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77334" y="4800599"/>
            <a:ext cx="8596668" cy="1020651"/>
          </a:xfrm>
        </p:spPr>
        <p:txBody>
          <a:bodyPr>
            <a:normAutofit/>
          </a:bodyPr>
          <a:lstStyle/>
          <a:p>
            <a:pPr algn="ctr"/>
            <a:r>
              <a:rPr lang="sr-Cyrl-RS" dirty="0" smtClean="0"/>
              <a:t>Уколико желе ученици могу да прочитају и друге басне Доситеја Обрадовића.</a:t>
            </a:r>
            <a:endParaRPr lang="sr-Latn-R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903764D-FB9C-45A7-9F63-285C6799423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213" b="102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030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4125A3-CDC3-497C-9E38-60392FD63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176354-6401-42F3-BEF2-2B706DC6B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На наредном видео часу (</a:t>
            </a:r>
            <a:r>
              <a:rPr lang="sr-Cyrl-RS" dirty="0" smtClean="0"/>
              <a:t>путем</a:t>
            </a:r>
            <a:r>
              <a:rPr lang="sr-Latn-RS" dirty="0" smtClean="0"/>
              <a:t> </a:t>
            </a:r>
            <a:r>
              <a:rPr lang="sr-Cyrl-RS" dirty="0" smtClean="0"/>
              <a:t>апликације </a:t>
            </a:r>
            <a:r>
              <a:rPr lang="sr-Latn-RS" dirty="0" smtClean="0"/>
              <a:t>Messenger</a:t>
            </a:r>
            <a:r>
              <a:rPr lang="sr-Cyrl-RS" smtClean="0"/>
              <a:t>) </a:t>
            </a:r>
            <a:r>
              <a:rPr lang="sr-Cyrl-RS" dirty="0" smtClean="0"/>
              <a:t>ученици препричавају </a:t>
            </a:r>
            <a:r>
              <a:rPr lang="sr-Cyrl-RS" smtClean="0"/>
              <a:t>Доситејеву </a:t>
            </a:r>
            <a:r>
              <a:rPr lang="sr-Cyrl-RS" smtClean="0"/>
              <a:t>басну по избору.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5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154</TotalTime>
  <Words>301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Trebuchet MS</vt:lpstr>
      <vt:lpstr>Wingdings</vt:lpstr>
      <vt:lpstr>Wingdings 3</vt:lpstr>
      <vt:lpstr>Facet</vt:lpstr>
      <vt:lpstr>Српски језик први разред</vt:lpstr>
      <vt:lpstr>Циљеви часа:</vt:lpstr>
      <vt:lpstr> Исходи:</vt:lpstr>
      <vt:lpstr> Образовни стандарди:</vt:lpstr>
      <vt:lpstr>PowerPoint Presentation</vt:lpstr>
      <vt:lpstr>PowerPoint Presentation</vt:lpstr>
      <vt:lpstr>PowerPoint Presentation</vt:lpstr>
      <vt:lpstr>Уколико желе ученици могу да прочитају и друге басне Доситеја Обрадовића.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moja škola</dc:creator>
  <cp:keywords>До</cp:keywords>
  <cp:lastModifiedBy>Windows User</cp:lastModifiedBy>
  <cp:revision>168</cp:revision>
  <dcterms:created xsi:type="dcterms:W3CDTF">2020-05-31T17:00:20Z</dcterms:created>
  <dcterms:modified xsi:type="dcterms:W3CDTF">2020-05-31T21:01:43Z</dcterms:modified>
</cp:coreProperties>
</file>